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3"/>
  </p:notesMasterIdLst>
  <p:sldIdLst>
    <p:sldId id="256" r:id="rId3"/>
    <p:sldId id="260" r:id="rId4"/>
    <p:sldId id="278" r:id="rId5"/>
    <p:sldId id="280" r:id="rId6"/>
    <p:sldId id="263" r:id="rId7"/>
    <p:sldId id="281" r:id="rId8"/>
    <p:sldId id="279" r:id="rId9"/>
    <p:sldId id="266" r:id="rId10"/>
    <p:sldId id="282"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10/6/2021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91944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8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FFC000"/>
          </a:solidFill>
        </p:spPr>
        <p:txBody>
          <a:bodyPr/>
          <a:lstStyle/>
          <a:p>
            <a:r>
              <a:rPr lang="en-US" dirty="0"/>
              <a:t>Rearranging Work Equation and teach examples</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#3</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dirty="0">
                <a:effectLst/>
                <a:latin typeface="+mj-lt"/>
                <a:ea typeface="Times New Roman" panose="02020603050405020304" pitchFamily="18" charset="0"/>
              </a:rPr>
              <a:t>3. A man applies a force of 500N to push a truck and completes 50,000J of work. How much distance did the truck move?</a:t>
            </a:r>
          </a:p>
          <a:p>
            <a:pPr marL="0" marR="0" indent="0">
              <a:spcBef>
                <a:spcPts val="0"/>
              </a:spcBef>
              <a:spcAft>
                <a:spcPts val="0"/>
              </a:spcAft>
              <a:buNone/>
            </a:pPr>
            <a:endParaRPr lang="en-US" dirty="0">
              <a:effectLs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d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500N</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3" y="4567536"/>
            <a:ext cx="1383247" cy="461665"/>
          </a:xfrm>
          <a:prstGeom prst="rect">
            <a:avLst/>
          </a:prstGeom>
          <a:noFill/>
        </p:spPr>
        <p:txBody>
          <a:bodyPr wrap="square" rtlCol="0">
            <a:spAutoFit/>
          </a:bodyPr>
          <a:lstStyle/>
          <a:p>
            <a:r>
              <a:rPr lang="en-US" sz="2400" dirty="0"/>
              <a:t>50,000J</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7936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d</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50,000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500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m:t>
                          </m:r>
                        </m:den>
                      </m:f>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79367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813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d</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den>
                      </m:f>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8136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3241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d</m:t>
                      </m:r>
                      <m:r>
                        <a:rPr lang="en-US" sz="2400">
                          <a:latin typeface="Cambria Math" panose="02040503050406030204" pitchFamily="18" charset="0"/>
                          <a:ea typeface="Times New Roman" panose="02020603050405020304" pitchFamily="18" charset="0"/>
                          <a:cs typeface="Times New Roman" panose="02020603050405020304" pitchFamily="18" charset="0"/>
                        </a:rPr>
                        <m:t>=100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324181"/>
                <a:ext cx="3813316" cy="46166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2027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eaLnBrk="1" hangingPunct="1"/>
            <a:r>
              <a:rPr lang="en-US" altLang="en-US" sz="6000" b="1" dirty="0">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work equation.</a:t>
            </a:r>
          </a:p>
          <a:p>
            <a:pPr eaLnBrk="1" hangingPunct="1"/>
            <a:r>
              <a:rPr lang="en-US" altLang="en-US" sz="3600" dirty="0">
                <a:latin typeface="Comic Sans MS" panose="030F0702030302020204" pitchFamily="66" charset="0"/>
              </a:rPr>
              <a:t>I can calculate work using the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838200" y="365125"/>
            <a:ext cx="10515600" cy="1052858"/>
          </a:xfrm>
          <a:solidFill>
            <a:srgbClr val="CC0000"/>
          </a:solidFill>
        </p:spPr>
        <p:txBody>
          <a:bodyPr/>
          <a:lstStyle/>
          <a:p>
            <a:pPr algn="ctr" eaLnBrk="1" hangingPunct="1">
              <a:defRPr/>
            </a:pPr>
            <a:r>
              <a:rPr lang="en-US" sz="6600" u="sng" dirty="0">
                <a:solidFill>
                  <a:schemeClr val="bg1"/>
                </a:solidFill>
                <a:latin typeface="Arial" panose="020B0604020202020204" pitchFamily="34" charset="0"/>
                <a:cs typeface="Arial" panose="020B0604020202020204" pitchFamily="34" charset="0"/>
              </a:rPr>
              <a:t>Calculating Work</a:t>
            </a:r>
          </a:p>
        </p:txBody>
      </p:sp>
      <p:sp>
        <p:nvSpPr>
          <p:cNvPr id="67587" name="Rectangle 3"/>
          <p:cNvSpPr>
            <a:spLocks noGrp="1" noRot="1" noChangeArrowheads="1"/>
          </p:cNvSpPr>
          <p:nvPr>
            <p:ph idx="1"/>
          </p:nvPr>
        </p:nvSpPr>
        <p:spPr/>
        <p:txBody>
          <a:bodyPr/>
          <a:lstStyle/>
          <a:p>
            <a:pPr eaLnBrk="1" hangingPunct="1">
              <a:buFont typeface="Wingdings" pitchFamily="64" charset="2"/>
              <a:buChar char="§"/>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marL="0" indent="0" algn="ctr" eaLnBrk="1" hangingPunct="1">
              <a:buNone/>
              <a:defRPr/>
            </a:pPr>
            <a:r>
              <a:rPr lang="en-US" sz="7200" dirty="0"/>
              <a:t>W = F x d</a:t>
            </a:r>
          </a:p>
          <a:p>
            <a:pPr eaLnBrk="1" hangingPunct="1">
              <a:buFont typeface="Wingdings" pitchFamily="64" charset="2"/>
              <a:buBlip>
                <a:blip r:embed="rId2"/>
              </a:buBlip>
              <a:defRPr/>
            </a:pPr>
            <a:r>
              <a:rPr lang="en-US" sz="4800" dirty="0"/>
              <a:t>All or part of the force must act in the direction of the movement.</a:t>
            </a:r>
          </a:p>
          <a:p>
            <a:pPr eaLnBrk="1" hangingPunct="1">
              <a:buFont typeface="Wingdings" pitchFamily="64" charset="2"/>
              <a:buNone/>
              <a:defRPr/>
            </a:pPr>
            <a:endParaRPr lang="en-US" sz="4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p:txBody>
      </p:sp>
      <p:sp>
        <p:nvSpPr>
          <p:cNvPr id="67588" name="WordArt 4"/>
          <p:cNvSpPr>
            <a:spLocks noChangeArrowheads="1" noChangeShapeType="1" noTextEdit="1"/>
          </p:cNvSpPr>
          <p:nvPr/>
        </p:nvSpPr>
        <p:spPr bwMode="auto">
          <a:xfrm>
            <a:off x="2646217" y="1599010"/>
            <a:ext cx="6858000" cy="13573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dirty="0">
                <a:solidFill>
                  <a:schemeClr val="accent1">
                    <a:lumMod val="50000"/>
                  </a:schemeClr>
                </a:solidFill>
                <a:effectLst>
                  <a:outerShdw dist="35921" dir="2700000" algn="ctr" rotWithShape="0">
                    <a:srgbClr val="C0C0C0"/>
                  </a:outerShdw>
                </a:effectLst>
                <a:latin typeface="Arial Black" panose="020B0A04020102020204" pitchFamily="34" charset="0"/>
                <a:cs typeface="Hadassah Friedlaender" panose="020B0604020202020204" pitchFamily="18" charset="-79"/>
              </a:rPr>
              <a:t>work = force x distance</a:t>
            </a:r>
          </a:p>
        </p:txBody>
      </p:sp>
      <p:sp>
        <p:nvSpPr>
          <p:cNvPr id="8" name="TextBox 7"/>
          <p:cNvSpPr txBox="1"/>
          <p:nvPr/>
        </p:nvSpPr>
        <p:spPr>
          <a:xfrm>
            <a:off x="2798621" y="3012923"/>
            <a:ext cx="124097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00000"/>
                </a:solidFill>
                <a:effectLst/>
                <a:uLnTx/>
                <a:uFillTx/>
              </a:rPr>
              <a:t>Joules</a:t>
            </a:r>
          </a:p>
        </p:txBody>
      </p:sp>
      <p:sp>
        <p:nvSpPr>
          <p:cNvPr id="9" name="TextBox 8"/>
          <p:cNvSpPr txBox="1"/>
          <p:nvPr/>
        </p:nvSpPr>
        <p:spPr>
          <a:xfrm>
            <a:off x="4778699" y="3012935"/>
            <a:ext cx="160673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a:ln>
                  <a:noFill/>
                </a:ln>
                <a:solidFill>
                  <a:srgbClr val="000000"/>
                </a:solidFill>
                <a:effectLst/>
                <a:uLnTx/>
                <a:uFillTx/>
              </a:rPr>
              <a:t>Newtons</a:t>
            </a:r>
            <a:endParaRPr kumimoji="0" lang="en-US" sz="2800" b="0" i="0" u="none" strike="noStrike" kern="0" cap="none" spc="0" normalizeH="0" baseline="0" noProof="0" dirty="0">
              <a:ln>
                <a:noFill/>
              </a:ln>
              <a:solidFill>
                <a:srgbClr val="000000"/>
              </a:solidFill>
              <a:effectLst/>
              <a:uLnTx/>
              <a:uFillTx/>
            </a:endParaRPr>
          </a:p>
        </p:txBody>
      </p:sp>
      <p:sp>
        <p:nvSpPr>
          <p:cNvPr id="10" name="TextBox 9"/>
          <p:cNvSpPr txBox="1"/>
          <p:nvPr/>
        </p:nvSpPr>
        <p:spPr>
          <a:xfrm>
            <a:off x="7348450" y="2999068"/>
            <a:ext cx="1415144"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000000"/>
                </a:solidFill>
                <a:effectLst/>
                <a:uLnTx/>
                <a:uFillTx/>
              </a:rPr>
              <a:t>Meters</a:t>
            </a:r>
          </a:p>
        </p:txBody>
      </p:sp>
    </p:spTree>
    <p:extLst>
      <p:ext uri="{BB962C8B-B14F-4D97-AF65-F5344CB8AC3E}">
        <p14:creationId xmlns:p14="http://schemas.microsoft.com/office/powerpoint/2010/main" val="2375692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0-#ppt_w/2"/>
                                          </p:val>
                                        </p:tav>
                                        <p:tav tm="100000">
                                          <p:val>
                                            <p:strVal val="#ppt_x"/>
                                          </p:val>
                                        </p:tav>
                                      </p:tavLst>
                                    </p:anim>
                                    <p:anim calcmode="lin" valueType="num">
                                      <p:cBhvr additive="base">
                                        <p:cTn id="8" dur="500" fill="hold"/>
                                        <p:tgtEl>
                                          <p:spTgt spid="675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67588"/>
                                        </p:tgtEl>
                                        <p:attrNameLst>
                                          <p:attrName>style.visibility</p:attrName>
                                        </p:attrNameLst>
                                      </p:cBhvr>
                                      <p:to>
                                        <p:strVal val="visible"/>
                                      </p:to>
                                    </p:set>
                                    <p:anim calcmode="lin" valueType="num">
                                      <p:cBhvr>
                                        <p:cTn id="13" dur="5000" fill="hold"/>
                                        <p:tgtEl>
                                          <p:spTgt spid="67588"/>
                                        </p:tgtEl>
                                        <p:attrNameLst>
                                          <p:attrName>ppt_w</p:attrName>
                                        </p:attrNameLst>
                                      </p:cBhvr>
                                      <p:tavLst>
                                        <p:tav tm="0" fmla="#ppt_w*sin(2.5*pi*$)">
                                          <p:val>
                                            <p:fltVal val="0"/>
                                          </p:val>
                                        </p:tav>
                                        <p:tav tm="100000">
                                          <p:val>
                                            <p:fltVal val="1"/>
                                          </p:val>
                                        </p:tav>
                                      </p:tavLst>
                                    </p:anim>
                                    <p:anim calcmode="lin" valueType="num">
                                      <p:cBhvr>
                                        <p:cTn id="14" dur="5000" fill="hold"/>
                                        <p:tgtEl>
                                          <p:spTgt spid="6758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7587">
                                            <p:txEl>
                                              <p:pRg st="3" end="3"/>
                                            </p:txEl>
                                          </p:spTgt>
                                        </p:tgtEl>
                                        <p:attrNameLst>
                                          <p:attrName>style.visibility</p:attrName>
                                        </p:attrNameLst>
                                      </p:cBhvr>
                                      <p:to>
                                        <p:strVal val="visible"/>
                                      </p:to>
                                    </p:set>
                                    <p:anim calcmode="lin" valueType="num">
                                      <p:cBhvr additive="base">
                                        <p:cTn id="31"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75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7587">
                                            <p:txEl>
                                              <p:pRg st="4" end="4"/>
                                            </p:txEl>
                                          </p:spTgt>
                                        </p:tgtEl>
                                        <p:attrNameLst>
                                          <p:attrName>style.visibility</p:attrName>
                                        </p:attrNameLst>
                                      </p:cBhvr>
                                      <p:to>
                                        <p:strVal val="visible"/>
                                      </p:to>
                                    </p:set>
                                    <p:anim calcmode="lin" valueType="num">
                                      <p:cBhvr additive="base">
                                        <p:cTn id="37" dur="500" fill="hold"/>
                                        <p:tgtEl>
                                          <p:spTgt spid="6758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75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autoUpdateAnimBg="0"/>
      <p:bldP spid="67587" grpId="0" uiExpand="1" build="p" autoUpdateAnimBg="0"/>
      <p:bldP spid="67588"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rgbClr val="00B0F0"/>
          </a:solidFill>
        </p:spPr>
        <p:txBody>
          <a:bodyPr/>
          <a:lstStyle/>
          <a:p>
            <a:r>
              <a:rPr lang="en-US" dirty="0"/>
              <a:t>Formula Representation</a:t>
            </a:r>
          </a:p>
        </p:txBody>
      </p:sp>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1341788075"/>
              </p:ext>
            </p:extLst>
          </p:nvPr>
        </p:nvGraphicFramePr>
        <p:xfrm>
          <a:off x="609600" y="2026920"/>
          <a:ext cx="10972800" cy="2804160"/>
        </p:xfrm>
        <a:graphic>
          <a:graphicData uri="http://schemas.openxmlformats.org/drawingml/2006/table">
            <a:tbl>
              <a:tblPr firstRow="1" bandRow="1">
                <a:tableStyleId>{5C22544A-7EE6-4342-B048-85BDC9FD1C3A}</a:tableStyleId>
              </a:tblPr>
              <a:tblGrid>
                <a:gridCol w="2782957">
                  <a:extLst>
                    <a:ext uri="{9D8B030D-6E8A-4147-A177-3AD203B41FA5}">
                      <a16:colId xmlns:a16="http://schemas.microsoft.com/office/drawing/2014/main" val="3458950539"/>
                    </a:ext>
                  </a:extLst>
                </a:gridCol>
                <a:gridCol w="4863547">
                  <a:extLst>
                    <a:ext uri="{9D8B030D-6E8A-4147-A177-3AD203B41FA5}">
                      <a16:colId xmlns:a16="http://schemas.microsoft.com/office/drawing/2014/main" val="3446866358"/>
                    </a:ext>
                  </a:extLst>
                </a:gridCol>
                <a:gridCol w="3326296">
                  <a:extLst>
                    <a:ext uri="{9D8B030D-6E8A-4147-A177-3AD203B41FA5}">
                      <a16:colId xmlns:a16="http://schemas.microsoft.com/office/drawing/2014/main" val="3907052706"/>
                    </a:ext>
                  </a:extLst>
                </a:gridCol>
              </a:tblGrid>
              <a:tr h="3708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370840">
                <a:tc rowSpan="3">
                  <a:txBody>
                    <a:bodyPr/>
                    <a:lstStyle/>
                    <a:p>
                      <a:endParaRPr lang="en-US" sz="4000" dirty="0"/>
                    </a:p>
                    <a:p>
                      <a:pPr algn="ctr"/>
                      <a:r>
                        <a:rPr lang="en-US" sz="4000" dirty="0"/>
                        <a:t>W = F(d)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Joules (J)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370840">
                <a:tc vMerge="1">
                  <a:txBody>
                    <a:bodyPr/>
                    <a:lstStyle/>
                    <a:p>
                      <a:endParaRPr lang="en-US" dirty="0"/>
                    </a:p>
                  </a:txBody>
                  <a:tcPr/>
                </a:tc>
                <a:tc>
                  <a:txBody>
                    <a:bodyPr/>
                    <a:lstStyle/>
                    <a:p>
                      <a:r>
                        <a:rPr lang="en-US" sz="4000" dirty="0"/>
                        <a:t>f = 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newton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370840">
                <a:tc vMerge="1">
                  <a:txBody>
                    <a:bodyPr/>
                    <a:lstStyle/>
                    <a:p>
                      <a:endParaRPr lang="en-US" dirty="0"/>
                    </a:p>
                  </a:txBody>
                  <a:tcPr/>
                </a:tc>
                <a:tc>
                  <a:txBody>
                    <a:bodyPr/>
                    <a:lstStyle/>
                    <a:p>
                      <a:r>
                        <a:rPr lang="en-US" sz="4000" dirty="0"/>
                        <a:t>d = Distance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Meter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p:sp>
        <p:nvSpPr>
          <p:cNvPr id="4" name="TextBox 3">
            <a:extLst>
              <a:ext uri="{FF2B5EF4-FFF2-40B4-BE49-F238E27FC236}">
                <a16:creationId xmlns:a16="http://schemas.microsoft.com/office/drawing/2014/main" id="{C1F9DD3E-6A21-4D0B-85AF-D73189E9D732}"/>
              </a:ext>
            </a:extLst>
          </p:cNvPr>
          <p:cNvSpPr txBox="1"/>
          <p:nvPr/>
        </p:nvSpPr>
        <p:spPr>
          <a:xfrm>
            <a:off x="4426226" y="2721114"/>
            <a:ext cx="3644348" cy="707886"/>
          </a:xfrm>
          <a:prstGeom prst="rect">
            <a:avLst/>
          </a:prstGeom>
          <a:noFill/>
        </p:spPr>
        <p:txBody>
          <a:bodyPr wrap="square" rtlCol="0">
            <a:spAutoFit/>
          </a:bodyPr>
          <a:lstStyle/>
          <a:p>
            <a:r>
              <a:rPr lang="en-US" sz="4000" dirty="0"/>
              <a:t>Work</a:t>
            </a:r>
          </a:p>
        </p:txBody>
      </p:sp>
    </p:spTree>
    <p:extLst>
      <p:ext uri="{BB962C8B-B14F-4D97-AF65-F5344CB8AC3E}">
        <p14:creationId xmlns:p14="http://schemas.microsoft.com/office/powerpoint/2010/main" val="273795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Force (f)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indent="0">
                  <a:buNone/>
                </a:pPr>
                <a:r>
                  <a:rPr lang="en-US" altLang="en-US" sz="4400" dirty="0"/>
                  <a:t>   W = f(d)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noProof="0" dirty="0">
                    <a:latin typeface="Calibri" panose="020F0502020204030204" pitchFamily="34" charset="0"/>
                    <a:cs typeface="Calibri" panose="020F0502020204030204" pitchFamily="34" charset="0"/>
                  </a:rPr>
                  <a:t>f</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 </a:t>
                </a:r>
                <a14:m>
                  <m:oMath xmlns:m="http://schemas.openxmlformats.org/officeDocument/2006/math">
                    <m:f>
                      <m:fPr>
                        <m:ctrlPr>
                          <a:rPr kumimoji="0" lang="en-US" sz="4400" i="1" u="none" strike="noStrike" kern="1200" cap="none" spc="0" normalizeH="0" baseline="0" noProof="0" smtClean="0">
                            <a:ln>
                              <a:noFill/>
                            </a:ln>
                            <a:effectLst/>
                            <a:uLnTx/>
                            <a:uFillTx/>
                            <a:latin typeface="Cambria Math" panose="02040503050406030204" pitchFamily="18" charset="0"/>
                          </a:rPr>
                        </m:ctrlPr>
                      </m:fPr>
                      <m:num>
                        <m:r>
                          <a:rPr kumimoji="0" lang="en-US" sz="4400" b="0" i="1" u="none" strike="noStrike" kern="1200" cap="none" spc="0" normalizeH="0" baseline="0" noProof="0" smtClean="0">
                            <a:ln>
                              <a:noFill/>
                            </a:ln>
                            <a:effectLst/>
                            <a:uLnTx/>
                            <a:uFillTx/>
                            <a:latin typeface="Cambria Math" panose="02040503050406030204" pitchFamily="18" charset="0"/>
                          </a:rPr>
                          <m:t>𝑊</m:t>
                        </m:r>
                      </m:num>
                      <m:den>
                        <m:r>
                          <a:rPr kumimoji="0" lang="en-US" sz="4400" b="0" i="1" u="none" strike="noStrike" kern="1200" cap="none" spc="0" normalizeH="0" baseline="0" noProof="0" smtClean="0">
                            <a:ln>
                              <a:noFill/>
                            </a:ln>
                            <a:effectLst/>
                            <a:uLnTx/>
                            <a:uFillTx/>
                            <a:latin typeface="Cambria Math" panose="02040503050406030204" pitchFamily="18" charset="0"/>
                          </a:rPr>
                          <m:t>𝑑</m:t>
                        </m:r>
                      </m:den>
                    </m:f>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482"/>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Divide both sides by d - distance</a:t>
            </a:r>
          </a:p>
        </p:txBody>
      </p:sp>
      <p:sp>
        <p:nvSpPr>
          <p:cNvPr id="8" name="TextBox 7">
            <a:extLst>
              <a:ext uri="{FF2B5EF4-FFF2-40B4-BE49-F238E27FC236}">
                <a16:creationId xmlns:a16="http://schemas.microsoft.com/office/drawing/2014/main" id="{CA5B17A4-2EEF-462C-9DC8-5C5BCF7BE511}"/>
              </a:ext>
            </a:extLst>
          </p:cNvPr>
          <p:cNvSpPr txBox="1"/>
          <p:nvPr/>
        </p:nvSpPr>
        <p:spPr>
          <a:xfrm>
            <a:off x="2469385" y="1893655"/>
            <a:ext cx="804552" cy="1446550"/>
          </a:xfrm>
          <a:prstGeom prst="rect">
            <a:avLst/>
          </a:prstGeom>
          <a:noFill/>
        </p:spPr>
        <p:txBody>
          <a:bodyPr wrap="square" rtlCol="0">
            <a:spAutoFit/>
          </a:bodyPr>
          <a:lstStyle/>
          <a:p>
            <a:r>
              <a:rPr lang="en-US" sz="4400" dirty="0"/>
              <a:t>__</a:t>
            </a:r>
          </a:p>
          <a:p>
            <a:r>
              <a:rPr lang="en-US" sz="4400" dirty="0"/>
              <a:t>d</a:t>
            </a:r>
          </a:p>
        </p:txBody>
      </p:sp>
      <p:sp>
        <p:nvSpPr>
          <p:cNvPr id="9" name="TextBox 8">
            <a:extLst>
              <a:ext uri="{FF2B5EF4-FFF2-40B4-BE49-F238E27FC236}">
                <a16:creationId xmlns:a16="http://schemas.microsoft.com/office/drawing/2014/main" id="{0ABA6805-89B8-482F-8C99-967A1B491B2C}"/>
              </a:ext>
            </a:extLst>
          </p:cNvPr>
          <p:cNvSpPr txBox="1"/>
          <p:nvPr/>
        </p:nvSpPr>
        <p:spPr>
          <a:xfrm>
            <a:off x="1256813" y="1863664"/>
            <a:ext cx="788907" cy="1446550"/>
          </a:xfrm>
          <a:prstGeom prst="rect">
            <a:avLst/>
          </a:prstGeom>
          <a:noFill/>
        </p:spPr>
        <p:txBody>
          <a:bodyPr wrap="square" rtlCol="0">
            <a:spAutoFit/>
          </a:bodyPr>
          <a:lstStyle/>
          <a:p>
            <a:r>
              <a:rPr lang="en-US" sz="4400" dirty="0"/>
              <a:t>__</a:t>
            </a:r>
          </a:p>
          <a:p>
            <a:r>
              <a:rPr lang="en-US" sz="4400" dirty="0"/>
              <a:t> d</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2687989" y="1968570"/>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426259" y="2480196"/>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Distance (d)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indent="0">
                  <a:buNone/>
                </a:pPr>
                <a:r>
                  <a:rPr lang="en-US" altLang="en-US" sz="4400" dirty="0"/>
                  <a:t>   W = f(d)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dirty="0">
                    <a:latin typeface="Calibri" panose="020F0502020204030204" pitchFamily="34" charset="0"/>
                    <a:cs typeface="Calibri" panose="020F0502020204030204" pitchFamily="34" charset="0"/>
                  </a:rPr>
                  <a:t>d</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 </a:t>
                </a:r>
                <a14:m>
                  <m:oMath xmlns:m="http://schemas.openxmlformats.org/officeDocument/2006/math">
                    <m:f>
                      <m:fPr>
                        <m:ctrlPr>
                          <a:rPr kumimoji="0" lang="en-US" sz="4400" i="1" u="none" strike="noStrike" kern="1200" cap="none" spc="0" normalizeH="0" baseline="0" noProof="0" smtClean="0">
                            <a:ln>
                              <a:noFill/>
                            </a:ln>
                            <a:effectLst/>
                            <a:uLnTx/>
                            <a:uFillTx/>
                            <a:latin typeface="Cambria Math" panose="02040503050406030204" pitchFamily="18" charset="0"/>
                          </a:rPr>
                        </m:ctrlPr>
                      </m:fPr>
                      <m:num>
                        <m:r>
                          <a:rPr kumimoji="0" lang="en-US" sz="4400" b="0" i="1" u="none" strike="noStrike" kern="1200" cap="none" spc="0" normalizeH="0" baseline="0" noProof="0" smtClean="0">
                            <a:ln>
                              <a:noFill/>
                            </a:ln>
                            <a:effectLst/>
                            <a:uLnTx/>
                            <a:uFillTx/>
                            <a:latin typeface="Cambria Math" panose="02040503050406030204" pitchFamily="18" charset="0"/>
                          </a:rPr>
                          <m:t>𝑊</m:t>
                        </m:r>
                      </m:num>
                      <m:den>
                        <m:r>
                          <a:rPr kumimoji="0" lang="en-US" sz="4400" b="0" i="1" u="none" strike="noStrike" kern="1200" cap="none" spc="0" normalizeH="0" baseline="0" noProof="0" smtClean="0">
                            <a:ln>
                              <a:noFill/>
                            </a:ln>
                            <a:effectLst/>
                            <a:uLnTx/>
                            <a:uFillTx/>
                            <a:latin typeface="Cambria Math" panose="02040503050406030204" pitchFamily="18" charset="0"/>
                          </a:rPr>
                          <m:t>𝑓</m:t>
                        </m:r>
                      </m:den>
                    </m:f>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482"/>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Divide both sides by f - force</a:t>
            </a:r>
          </a:p>
        </p:txBody>
      </p:sp>
      <p:sp>
        <p:nvSpPr>
          <p:cNvPr id="8" name="TextBox 7">
            <a:extLst>
              <a:ext uri="{FF2B5EF4-FFF2-40B4-BE49-F238E27FC236}">
                <a16:creationId xmlns:a16="http://schemas.microsoft.com/office/drawing/2014/main" id="{CA5B17A4-2EEF-462C-9DC8-5C5BCF7BE511}"/>
              </a:ext>
            </a:extLst>
          </p:cNvPr>
          <p:cNvSpPr txBox="1"/>
          <p:nvPr/>
        </p:nvSpPr>
        <p:spPr>
          <a:xfrm>
            <a:off x="2244535" y="1893655"/>
            <a:ext cx="804552" cy="1446550"/>
          </a:xfrm>
          <a:prstGeom prst="rect">
            <a:avLst/>
          </a:prstGeom>
          <a:noFill/>
        </p:spPr>
        <p:txBody>
          <a:bodyPr wrap="square" rtlCol="0">
            <a:spAutoFit/>
          </a:bodyPr>
          <a:lstStyle/>
          <a:p>
            <a:r>
              <a:rPr lang="en-US" sz="4400" dirty="0"/>
              <a:t>__</a:t>
            </a:r>
          </a:p>
          <a:p>
            <a:r>
              <a:rPr lang="en-US" sz="4400" dirty="0"/>
              <a:t>f</a:t>
            </a:r>
          </a:p>
        </p:txBody>
      </p:sp>
      <p:sp>
        <p:nvSpPr>
          <p:cNvPr id="9" name="TextBox 8">
            <a:extLst>
              <a:ext uri="{FF2B5EF4-FFF2-40B4-BE49-F238E27FC236}">
                <a16:creationId xmlns:a16="http://schemas.microsoft.com/office/drawing/2014/main" id="{0ABA6805-89B8-482F-8C99-967A1B491B2C}"/>
              </a:ext>
            </a:extLst>
          </p:cNvPr>
          <p:cNvSpPr txBox="1"/>
          <p:nvPr/>
        </p:nvSpPr>
        <p:spPr>
          <a:xfrm>
            <a:off x="1270065" y="1863664"/>
            <a:ext cx="788907" cy="1446550"/>
          </a:xfrm>
          <a:prstGeom prst="rect">
            <a:avLst/>
          </a:prstGeom>
          <a:noFill/>
        </p:spPr>
        <p:txBody>
          <a:bodyPr wrap="square" rtlCol="0">
            <a:spAutoFit/>
          </a:bodyPr>
          <a:lstStyle/>
          <a:p>
            <a:r>
              <a:rPr lang="en-US" sz="4400" dirty="0"/>
              <a:t>__</a:t>
            </a:r>
          </a:p>
          <a:p>
            <a:r>
              <a:rPr lang="en-US" sz="4400" dirty="0"/>
              <a:t> f</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2264372" y="1929279"/>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204275" y="2518235"/>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2512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838200" y="365125"/>
            <a:ext cx="10515600" cy="1225136"/>
          </a:xfrm>
          <a:solidFill>
            <a:srgbClr val="CC0000"/>
          </a:solidFill>
        </p:spPr>
        <p:txBody>
          <a:bodyPr>
            <a:normAutofit/>
          </a:bodyPr>
          <a:lstStyle/>
          <a:p>
            <a:pPr algn="ctr" eaLnBrk="1" hangingPunct="1">
              <a:defRPr/>
            </a:pPr>
            <a:r>
              <a:rPr lang="en-US" sz="6600" u="sng" dirty="0">
                <a:solidFill>
                  <a:schemeClr val="bg1"/>
                </a:solidFill>
                <a:latin typeface="Arial" panose="020B0604020202020204" pitchFamily="34" charset="0"/>
                <a:cs typeface="Arial" panose="020B0604020202020204" pitchFamily="34" charset="0"/>
              </a:rPr>
              <a:t>Work Related Equations</a:t>
            </a:r>
          </a:p>
        </p:txBody>
      </p:sp>
      <p:sp>
        <p:nvSpPr>
          <p:cNvPr id="67587" name="Rectangle 3"/>
          <p:cNvSpPr>
            <a:spLocks noGrp="1" noRot="1" noChangeArrowheads="1"/>
          </p:cNvSpPr>
          <p:nvPr>
            <p:ph idx="1"/>
          </p:nvPr>
        </p:nvSpPr>
        <p:spPr/>
        <p:txBody>
          <a:bodyPr/>
          <a:lstStyle/>
          <a:p>
            <a:pPr eaLnBrk="1" hangingPunct="1">
              <a:buFont typeface="Wingdings" pitchFamily="64" charset="2"/>
              <a:buChar char="§"/>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4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nvGraphicFramePr>
            <p:xfrm>
              <a:off x="808104" y="2374836"/>
              <a:ext cx="10884648" cy="2614414"/>
            </p:xfrm>
            <a:graphic>
              <a:graphicData uri="http://schemas.openxmlformats.org/drawingml/2006/table">
                <a:tbl>
                  <a:tblPr firstRow="1" bandRow="1"/>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solidFill>
                                  <a:schemeClr val="bg2"/>
                                </a:solidFill>
                              </a:ln>
                              <a:solidFill>
                                <a:srgbClr val="000000"/>
                              </a:solidFill>
                            </a:rPr>
                            <a:t>Work</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solidFill>
                                  <a:schemeClr val="bg2"/>
                                </a:solidFill>
                              </a:ln>
                              <a:solidFill>
                                <a:srgbClr val="000000"/>
                              </a:solidFill>
                            </a:rPr>
                            <a:t>Force</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solidFill>
                                  <a:schemeClr val="bg2"/>
                                </a:solidFill>
                              </a:ln>
                              <a:solidFill>
                                <a:srgbClr val="000000"/>
                              </a:solidFill>
                            </a:rPr>
                            <a:t>Distance</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173893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US" sz="2400" dirty="0">
                            <a:ln>
                              <a:solidFill>
                                <a:schemeClr val="bg2"/>
                              </a:solidFill>
                            </a:ln>
                            <a:solidFill>
                              <a:srgbClr val="000000"/>
                            </a:solidFill>
                          </a:endParaRPr>
                        </a:p>
                        <a:p>
                          <a:pPr algn="ctr"/>
                          <a:r>
                            <a:rPr lang="en-US" sz="7200" dirty="0">
                              <a:ln>
                                <a:solidFill>
                                  <a:schemeClr val="bg2"/>
                                </a:solidFill>
                              </a:ln>
                              <a:solidFill>
                                <a:srgbClr val="000000"/>
                              </a:solidFill>
                            </a:rPr>
                            <a:t>W = f D</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7200" dirty="0">
                              <a:ln>
                                <a:solidFill>
                                  <a:schemeClr val="bg2"/>
                                </a:solidFill>
                              </a:ln>
                              <a:solidFill>
                                <a:srgbClr val="000000"/>
                              </a:solidFill>
                              <a:latin typeface="+mn-lt"/>
                            </a:rPr>
                            <a:t>F =</a:t>
                          </a:r>
                          <a:r>
                            <a:rPr lang="en-US" sz="7200" dirty="0">
                              <a:ln>
                                <a:solidFill>
                                  <a:schemeClr val="bg2"/>
                                </a:solidFill>
                              </a:ln>
                              <a:solidFill>
                                <a:srgbClr val="000000"/>
                              </a:solidFill>
                              <a:latin typeface="+mj-lt"/>
                            </a:rPr>
                            <a:t> </a:t>
                          </a:r>
                          <a14:m>
                            <m:oMath xmlns:m="http://schemas.openxmlformats.org/officeDocument/2006/math">
                              <m:f>
                                <m:fPr>
                                  <m:ctrlPr>
                                    <a:rPr lang="en-US" sz="7200" i="1" smtClean="0">
                                      <a:ln>
                                        <a:solidFill>
                                          <a:schemeClr val="bg2"/>
                                        </a:solidFill>
                                      </a:ln>
                                      <a:solidFill>
                                        <a:srgbClr val="000000"/>
                                      </a:solidFill>
                                      <a:latin typeface="Cambria Math" panose="02040503050406030204" pitchFamily="18" charset="0"/>
                                    </a:rPr>
                                  </m:ctrlPr>
                                </m:fPr>
                                <m:num>
                                  <m:r>
                                    <a:rPr lang="en-US" sz="7200" b="0" i="1" smtClean="0">
                                      <a:ln>
                                        <a:solidFill>
                                          <a:schemeClr val="bg2"/>
                                        </a:solidFill>
                                      </a:ln>
                                      <a:solidFill>
                                        <a:srgbClr val="000000"/>
                                      </a:solidFill>
                                      <a:latin typeface="Cambria Math" panose="02040503050406030204" pitchFamily="18" charset="0"/>
                                    </a:rPr>
                                    <m:t>𝑊</m:t>
                                  </m:r>
                                </m:num>
                                <m:den>
                                  <m:r>
                                    <a:rPr lang="en-US" sz="7200" b="0" i="1" smtClean="0">
                                      <a:ln>
                                        <a:solidFill>
                                          <a:schemeClr val="bg2"/>
                                        </a:solidFill>
                                      </a:ln>
                                      <a:solidFill>
                                        <a:srgbClr val="000000"/>
                                      </a:solidFill>
                                      <a:latin typeface="Cambria Math" panose="02040503050406030204" pitchFamily="18" charset="0"/>
                                    </a:rPr>
                                    <m:t>𝐷</m:t>
                                  </m:r>
                                </m:den>
                              </m:f>
                            </m:oMath>
                          </a14:m>
                          <a:endParaRPr lang="en-US" sz="7200" dirty="0">
                            <a:ln>
                              <a:solidFill>
                                <a:schemeClr val="bg2"/>
                              </a:solidFill>
                            </a:ln>
                            <a:solidFill>
                              <a:srgbClr val="000000"/>
                            </a:solidFill>
                            <a:latin typeface="+mj-lt"/>
                          </a:endParaRP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7200" kern="1200" dirty="0">
                              <a:ln>
                                <a:solidFill>
                                  <a:schemeClr val="bg2"/>
                                </a:solidFill>
                              </a:ln>
                              <a:solidFill>
                                <a:srgbClr val="000000"/>
                              </a:solidFill>
                              <a:latin typeface="+mn-lt"/>
                              <a:ea typeface="+mn-ea"/>
                              <a:cs typeface="+mn-cs"/>
                            </a:rPr>
                            <a:t>D = </a:t>
                          </a:r>
                          <a14:m>
                            <m:oMath xmlns:m="http://schemas.openxmlformats.org/officeDocument/2006/math">
                              <m:f>
                                <m:fPr>
                                  <m:ctrlPr>
                                    <a:rPr lang="en-US" sz="7200" i="1" smtClean="0">
                                      <a:ln>
                                        <a:solidFill>
                                          <a:schemeClr val="bg2"/>
                                        </a:solidFill>
                                      </a:ln>
                                      <a:solidFill>
                                        <a:srgbClr val="000000"/>
                                      </a:solidFill>
                                      <a:latin typeface="Cambria Math" panose="02040503050406030204" pitchFamily="18" charset="0"/>
                                    </a:rPr>
                                  </m:ctrlPr>
                                </m:fPr>
                                <m:num>
                                  <m:r>
                                    <a:rPr lang="en-US" sz="7200" b="0" i="1" smtClean="0">
                                      <a:ln>
                                        <a:solidFill>
                                          <a:schemeClr val="bg2"/>
                                        </a:solidFill>
                                      </a:ln>
                                      <a:solidFill>
                                        <a:srgbClr val="000000"/>
                                      </a:solidFill>
                                      <a:latin typeface="Cambria Math" panose="02040503050406030204" pitchFamily="18" charset="0"/>
                                    </a:rPr>
                                    <m:t>𝑊</m:t>
                                  </m:r>
                                </m:num>
                                <m:den>
                                  <m:r>
                                    <a:rPr lang="en-US" sz="7200" b="0" i="1" smtClean="0">
                                      <a:ln>
                                        <a:solidFill>
                                          <a:schemeClr val="bg2"/>
                                        </a:solidFill>
                                      </a:ln>
                                      <a:solidFill>
                                        <a:srgbClr val="000000"/>
                                      </a:solidFill>
                                      <a:latin typeface="Cambria Math" panose="02040503050406030204" pitchFamily="18" charset="0"/>
                                    </a:rPr>
                                    <m:t>𝐹</m:t>
                                  </m:r>
                                </m:den>
                              </m:f>
                            </m:oMath>
                          </a14:m>
                          <a:endParaRPr lang="en-US" sz="7200" dirty="0">
                            <a:ln>
                              <a:solidFill>
                                <a:schemeClr val="bg2"/>
                              </a:solidFill>
                            </a:ln>
                            <a:solidFill>
                              <a:srgbClr val="000000"/>
                            </a:solidFill>
                          </a:endParaRP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bl>
              </a:graphicData>
            </a:graphic>
          </p:graphicFrame>
        </mc:Choice>
        <mc:Fallback xmlns="">
          <p:graphicFrame>
            <p:nvGraphicFramePr>
              <p:cNvPr id="3" name="Table 2"/>
              <p:cNvGraphicFramePr>
                <a:graphicFrameLocks noGrp="1"/>
              </p:cNvGraphicFramePr>
              <p:nvPr/>
            </p:nvGraphicFramePr>
            <p:xfrm>
              <a:off x="808104" y="2374836"/>
              <a:ext cx="10884648" cy="2614414"/>
            </p:xfrm>
            <a:graphic>
              <a:graphicData uri="http://schemas.openxmlformats.org/drawingml/2006/table">
                <a:tbl>
                  <a:tblPr firstRow="1" bandRow="1"/>
                  <a:tblGrid>
                    <a:gridCol w="3628216">
                      <a:extLst>
                        <a:ext uri="{9D8B030D-6E8A-4147-A177-3AD203B41FA5}">
                          <a16:colId xmlns:a16="http://schemas.microsoft.com/office/drawing/2014/main" val="20000"/>
                        </a:ext>
                      </a:extLst>
                    </a:gridCol>
                    <a:gridCol w="3628216">
                      <a:extLst>
                        <a:ext uri="{9D8B030D-6E8A-4147-A177-3AD203B41FA5}">
                          <a16:colId xmlns:a16="http://schemas.microsoft.com/office/drawing/2014/main" val="20001"/>
                        </a:ext>
                      </a:extLst>
                    </a:gridCol>
                    <a:gridCol w="3628216">
                      <a:extLst>
                        <a:ext uri="{9D8B030D-6E8A-4147-A177-3AD203B41FA5}">
                          <a16:colId xmlns:a16="http://schemas.microsoft.com/office/drawing/2014/main" val="20002"/>
                        </a:ext>
                      </a:extLst>
                    </a:gridCol>
                  </a:tblGrid>
                  <a:tr h="87548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solidFill>
                                  <a:schemeClr val="bg2"/>
                                </a:solidFill>
                              </a:ln>
                              <a:solidFill>
                                <a:srgbClr val="000000"/>
                              </a:solidFill>
                            </a:rPr>
                            <a:t>Work</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solidFill>
                                  <a:schemeClr val="bg2"/>
                                </a:solidFill>
                              </a:ln>
                              <a:solidFill>
                                <a:srgbClr val="000000"/>
                              </a:solidFill>
                            </a:rPr>
                            <a:t>Force</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solidFill>
                                  <a:schemeClr val="bg2"/>
                                </a:solidFill>
                              </a:ln>
                              <a:solidFill>
                                <a:srgbClr val="000000"/>
                              </a:solidFill>
                            </a:rPr>
                            <a:t>Distance</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173893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US" sz="2400" dirty="0">
                            <a:ln>
                              <a:solidFill>
                                <a:schemeClr val="bg2"/>
                              </a:solidFill>
                            </a:ln>
                            <a:solidFill>
                              <a:srgbClr val="000000"/>
                            </a:solidFill>
                          </a:endParaRPr>
                        </a:p>
                        <a:p>
                          <a:pPr algn="ctr"/>
                          <a:r>
                            <a:rPr lang="en-US" sz="7200" dirty="0">
                              <a:ln>
                                <a:solidFill>
                                  <a:schemeClr val="bg2"/>
                                </a:solidFill>
                              </a:ln>
                              <a:solidFill>
                                <a:srgbClr val="000000"/>
                              </a:solidFill>
                            </a:rPr>
                            <a:t>W = f D</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2"/>
                        </a:solidFill>
                      </a:tcPr>
                    </a:tc>
                    <a:tc>
                      <a:txBody>
                        <a:bodyPr/>
                        <a:lstStyle/>
                        <a:p>
                          <a:endParaRPr lang="en-US"/>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blipFill>
                          <a:blip r:embed="rId2"/>
                          <a:stretch>
                            <a:fillRect l="-100336" t="-50699" r="-100504" b="-699"/>
                          </a:stretch>
                        </a:blipFill>
                      </a:tcPr>
                    </a:tc>
                    <a:tc>
                      <a:txBody>
                        <a:bodyPr/>
                        <a:lstStyle/>
                        <a:p>
                          <a:endParaRPr lang="en-US"/>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blipFill>
                          <a:blip r:embed="rId2"/>
                          <a:stretch>
                            <a:fillRect l="-200000" t="-50699" r="-336" b="-699"/>
                          </a:stretch>
                        </a:blip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2344858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0-#ppt_w/2"/>
                                          </p:val>
                                        </p:tav>
                                        <p:tav tm="100000">
                                          <p:val>
                                            <p:strVal val="#ppt_x"/>
                                          </p:val>
                                        </p:tav>
                                      </p:tavLst>
                                    </p:anim>
                                    <p:anim calcmode="lin" valueType="num">
                                      <p:cBhvr additive="base">
                                        <p:cTn id="8" dur="500" fill="hold"/>
                                        <p:tgtEl>
                                          <p:spTgt spid="675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#1</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1. A person expended 500N to move a full wheelbarrow 30m. How much work was done?</a:t>
            </a:r>
            <a:endParaRPr lang="en-US" altLang="en-US" dirty="0">
              <a:latin typeface="+mj-lt"/>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525692341"/>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d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500N</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4"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30m</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b="0" i="0" smtClean="0">
                          <a:solidFill>
                            <a:schemeClr val="tx1"/>
                          </a:solidFill>
                          <a:latin typeface="+mj-lt"/>
                          <a:ea typeface="Times New Roman" panose="02020603050405020304" pitchFamily="18" charset="0"/>
                        </a:rPr>
                        <m:t>W</m:t>
                      </m:r>
                      <m:r>
                        <m:rPr>
                          <m:nor/>
                        </m:rPr>
                        <a:rPr lang="en-US" sz="2400" smtClean="0">
                          <a:solidFill>
                            <a:schemeClr val="tx1"/>
                          </a:solidFill>
                          <a:latin typeface="+mj-lt"/>
                          <a:ea typeface="Times New Roman" panose="02020603050405020304" pitchFamily="18" charset="0"/>
                        </a:rPr>
                        <m:t> = (5</m:t>
                      </m:r>
                      <m:r>
                        <m:rPr>
                          <m:nor/>
                        </m:rPr>
                        <a:rPr lang="en-US" sz="2400" b="0" i="0" smtClean="0">
                          <a:solidFill>
                            <a:schemeClr val="tx1"/>
                          </a:solidFill>
                          <a:latin typeface="+mj-lt"/>
                          <a:ea typeface="Times New Roman" panose="02020603050405020304" pitchFamily="18" charset="0"/>
                        </a:rPr>
                        <m:t>00</m:t>
                      </m:r>
                      <m:r>
                        <m:rPr>
                          <m:nor/>
                        </m:rPr>
                        <a:rPr lang="en-US" sz="2400" b="0" i="0" smtClean="0">
                          <a:solidFill>
                            <a:schemeClr val="tx1"/>
                          </a:solidFill>
                          <a:latin typeface="+mj-lt"/>
                          <a:ea typeface="Times New Roman" panose="02020603050405020304" pitchFamily="18" charset="0"/>
                        </a:rPr>
                        <m:t>N</m:t>
                      </m:r>
                      <m:r>
                        <m:rPr>
                          <m:nor/>
                        </m:rPr>
                        <a:rPr lang="en-US" sz="2400" smtClean="0">
                          <a:solidFill>
                            <a:schemeClr val="tx1"/>
                          </a:solidFill>
                          <a:latin typeface="+mj-lt"/>
                          <a:ea typeface="Times New Roman" panose="02020603050405020304" pitchFamily="18" charset="0"/>
                        </a:rPr>
                        <m:t>)(3</m:t>
                      </m:r>
                      <m:r>
                        <m:rPr>
                          <m:nor/>
                        </m:rPr>
                        <a:rPr lang="en-US" sz="2400" b="0" i="0" smtClean="0">
                          <a:solidFill>
                            <a:schemeClr val="tx1"/>
                          </a:solidFill>
                          <a:latin typeface="+mj-lt"/>
                          <a:ea typeface="Times New Roman" panose="02020603050405020304" pitchFamily="18" charset="0"/>
                        </a:rPr>
                        <m:t>0</m:t>
                      </m:r>
                      <m:r>
                        <m:rPr>
                          <m:nor/>
                        </m:rPr>
                        <a:rPr lang="en-US" sz="2400" smtClean="0">
                          <a:solidFill>
                            <a:schemeClr val="tx1"/>
                          </a:solidFill>
                          <a:latin typeface="+mj-lt"/>
                          <a:ea typeface="Times New Roman" panose="02020603050405020304" pitchFamily="18" charset="0"/>
                        </a:rPr>
                        <m:t>m</m:t>
                      </m:r>
                      <m:r>
                        <m:rPr>
                          <m:nor/>
                        </m:rPr>
                        <a:rPr lang="en-US" sz="2400" smtClean="0">
                          <a:solidFill>
                            <a:schemeClr val="tx1"/>
                          </a:solidFill>
                          <a:latin typeface="+mj-lt"/>
                          <a:ea typeface="Times New Roman" panose="02020603050405020304" pitchFamily="18" charset="0"/>
                        </a:rPr>
                        <m:t>)</m:t>
                      </m:r>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461665"/>
              </a:xfrm>
              <a:prstGeom prst="rect">
                <a:avLst/>
              </a:prstGeom>
              <a:blipFill>
                <a:blip r:embed="rId2"/>
                <a:stretch>
                  <a:fillRect b="-184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b="0" i="0" smtClean="0">
                          <a:solidFill>
                            <a:schemeClr val="tx1"/>
                          </a:solidFill>
                          <a:latin typeface="+mj-lt"/>
                          <a:ea typeface="Times New Roman" panose="02020603050405020304" pitchFamily="18" charset="0"/>
                        </a:rPr>
                        <m:t>W</m:t>
                      </m:r>
                      <m:r>
                        <m:rPr>
                          <m:nor/>
                        </m:rPr>
                        <a:rPr lang="en-US" sz="2400" smtClean="0">
                          <a:solidFill>
                            <a:schemeClr val="tx1"/>
                          </a:solidFill>
                          <a:latin typeface="+mj-lt"/>
                          <a:ea typeface="Times New Roman" panose="02020603050405020304" pitchFamily="18" charset="0"/>
                        </a:rPr>
                        <m:t> = </m:t>
                      </m:r>
                      <m:r>
                        <m:rPr>
                          <m:nor/>
                        </m:rPr>
                        <a:rPr lang="en-US" sz="2400" b="0" i="0" smtClean="0">
                          <a:solidFill>
                            <a:schemeClr val="tx1"/>
                          </a:solidFill>
                          <a:latin typeface="+mj-lt"/>
                          <a:ea typeface="Times New Roman" panose="02020603050405020304" pitchFamily="18" charset="0"/>
                        </a:rPr>
                        <m:t>f</m:t>
                      </m:r>
                      <m:r>
                        <m:rPr>
                          <m:nor/>
                        </m:rPr>
                        <a:rPr lang="en-US" sz="2400" b="0" i="0" smtClean="0">
                          <a:solidFill>
                            <a:schemeClr val="tx1"/>
                          </a:solidFill>
                          <a:latin typeface="+mj-lt"/>
                          <a:ea typeface="Times New Roman" panose="02020603050405020304" pitchFamily="18" charset="0"/>
                        </a:rPr>
                        <m:t>(</m:t>
                      </m:r>
                      <m:r>
                        <m:rPr>
                          <m:nor/>
                        </m:rPr>
                        <a:rPr lang="en-US" sz="2400" b="0" i="0" smtClean="0">
                          <a:solidFill>
                            <a:schemeClr val="tx1"/>
                          </a:solidFill>
                          <a:latin typeface="+mj-lt"/>
                          <a:ea typeface="Times New Roman" panose="02020603050405020304" pitchFamily="18" charset="0"/>
                        </a:rPr>
                        <m:t>d</m:t>
                      </m:r>
                      <m:r>
                        <m:rPr>
                          <m:nor/>
                        </m:rPr>
                        <a:rPr lang="en-US" sz="2400" b="0" i="0" smtClean="0">
                          <a:solidFill>
                            <a:schemeClr val="tx1"/>
                          </a:solidFill>
                          <a:latin typeface="+mj-lt"/>
                          <a:ea typeface="Times New Roman" panose="02020603050405020304" pitchFamily="18" charset="0"/>
                        </a:rPr>
                        <m:t>)</m:t>
                      </m:r>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461665"/>
              </a:xfrm>
              <a:prstGeom prst="rect">
                <a:avLst/>
              </a:prstGeom>
              <a:blipFill>
                <a:blip r:embed="rId3"/>
                <a:stretch>
                  <a:fillRect b="-18421"/>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r>
              <a:rPr lang="en-US" sz="2400" dirty="0">
                <a:ea typeface="Times New Roman" panose="02020603050405020304" pitchFamily="18" charset="0"/>
              </a:rPr>
              <a:t>W = 15,000J</a:t>
            </a:r>
            <a:endParaRPr lang="en-US" sz="2400" dirty="0"/>
          </a:p>
        </p:txBody>
      </p:sp>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#2</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dirty="0">
                <a:effectLst/>
                <a:latin typeface="+mj-lt"/>
                <a:ea typeface="Times New Roman" panose="02020603050405020304" pitchFamily="18" charset="0"/>
              </a:rPr>
              <a:t>2. A box is pushed 40m by a mover. The amount of work done was 2,240J. How much force was exerted on the box?</a:t>
            </a:r>
          </a:p>
          <a:p>
            <a:pPr marL="0" marR="0" indent="0">
              <a:spcBef>
                <a:spcPts val="0"/>
              </a:spcBef>
              <a:spcAft>
                <a:spcPts val="0"/>
              </a:spcAft>
              <a:buNone/>
            </a:pPr>
            <a:endParaRPr lang="en-US"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d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3" y="4567536"/>
            <a:ext cx="1383247" cy="461665"/>
          </a:xfrm>
          <a:prstGeom prst="rect">
            <a:avLst/>
          </a:prstGeom>
          <a:noFill/>
        </p:spPr>
        <p:txBody>
          <a:bodyPr wrap="square" rtlCol="0">
            <a:spAutoFit/>
          </a:bodyPr>
          <a:lstStyle/>
          <a:p>
            <a:r>
              <a:rPr lang="en-US" sz="2400" dirty="0"/>
              <a:t>2,240</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40m</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855360" y="5208330"/>
                <a:ext cx="3535901" cy="7861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2,240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40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den>
                      </m:f>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855360" y="5208330"/>
                <a:ext cx="3535901" cy="786177"/>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7837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d</m:t>
                          </m:r>
                        </m:den>
                      </m:f>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78374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6806672" y="53241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f</m:t>
                      </m:r>
                      <m:r>
                        <a:rPr lang="en-US" sz="2400">
                          <a:latin typeface="Cambria Math" panose="02040503050406030204" pitchFamily="18" charset="0"/>
                          <a:ea typeface="Times New Roman" panose="02020603050405020304" pitchFamily="18" charset="0"/>
                          <a:cs typeface="Times New Roman" panose="02020603050405020304" pitchFamily="18" charset="0"/>
                        </a:rPr>
                        <m:t>=56</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6806672" y="5324181"/>
                <a:ext cx="3813316" cy="46166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263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366</Words>
  <Application>Microsoft Office PowerPoint</Application>
  <PresentationFormat>Widescreen</PresentationFormat>
  <Paragraphs>117</Paragraphs>
  <Slides>10</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10</vt:i4>
      </vt:variant>
    </vt:vector>
  </HeadingPairs>
  <TitlesOfParts>
    <vt:vector size="20" baseType="lpstr">
      <vt:lpstr>Arial</vt:lpstr>
      <vt:lpstr>Arial Black</vt:lpstr>
      <vt:lpstr>Calibri</vt:lpstr>
      <vt:lpstr>Calibri Light</vt:lpstr>
      <vt:lpstr>Cambria Math</vt:lpstr>
      <vt:lpstr>Comic Sans MS</vt:lpstr>
      <vt:lpstr>Times New Roman</vt:lpstr>
      <vt:lpstr>Wingdings</vt:lpstr>
      <vt:lpstr>Office Theme</vt:lpstr>
      <vt:lpstr>Default Design</vt:lpstr>
      <vt:lpstr>Rearranging Work Equation and teach examples</vt:lpstr>
      <vt:lpstr>Learning Objectives</vt:lpstr>
      <vt:lpstr>Calculating Work</vt:lpstr>
      <vt:lpstr>Formula Representation</vt:lpstr>
      <vt:lpstr>Solve for Force (f)</vt:lpstr>
      <vt:lpstr>Solve for Distance (d)</vt:lpstr>
      <vt:lpstr>Work Related Equations</vt:lpstr>
      <vt:lpstr>Calculation Example #1</vt:lpstr>
      <vt:lpstr>Calculation Example #2</vt:lpstr>
      <vt:lpstr>Calculation Example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66</cp:revision>
  <dcterms:created xsi:type="dcterms:W3CDTF">2021-09-23T18:00:58Z</dcterms:created>
  <dcterms:modified xsi:type="dcterms:W3CDTF">2021-10-06T13:24:03Z</dcterms:modified>
</cp:coreProperties>
</file>